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notesMasterIdLst>
    <p:notesMasterId r:id="rId17"/>
  </p:notesMasterIdLst>
  <p:sldIdLst>
    <p:sldId id="256" r:id="rId2"/>
    <p:sldId id="257" r:id="rId3"/>
    <p:sldId id="259" r:id="rId4"/>
    <p:sldId id="258" r:id="rId5"/>
    <p:sldId id="263" r:id="rId6"/>
    <p:sldId id="267" r:id="rId7"/>
    <p:sldId id="274" r:id="rId8"/>
    <p:sldId id="268" r:id="rId9"/>
    <p:sldId id="273" r:id="rId10"/>
    <p:sldId id="276" r:id="rId11"/>
    <p:sldId id="271" r:id="rId12"/>
    <p:sldId id="272" r:id="rId13"/>
    <p:sldId id="275" r:id="rId14"/>
    <p:sldId id="266"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ac Winters" initials="IW" lastIdx="1" clrIdx="0">
    <p:extLst>
      <p:ext uri="{19B8F6BF-5375-455C-9EA6-DF929625EA0E}">
        <p15:presenceInfo xmlns:p15="http://schemas.microsoft.com/office/powerpoint/2012/main" userId="8fd53971707191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E63630"/>
    <a:srgbClr val="ED3832"/>
    <a:srgbClr val="AD2622"/>
    <a:srgbClr val="E1352F"/>
    <a:srgbClr val="B22A46"/>
    <a:srgbClr val="192AA1"/>
    <a:srgbClr val="1A2AA0"/>
    <a:srgbClr val="0228D6"/>
    <a:srgbClr val="004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76286" autoAdjust="0"/>
  </p:normalViewPr>
  <p:slideViewPr>
    <p:cSldViewPr snapToGrid="0" snapToObjects="1">
      <p:cViewPr varScale="1">
        <p:scale>
          <a:sx n="65" d="100"/>
          <a:sy n="65" d="100"/>
        </p:scale>
        <p:origin x="1598" y="67"/>
      </p:cViewPr>
      <p:guideLst/>
    </p:cSldViewPr>
  </p:slideViewPr>
  <p:outlineViewPr>
    <p:cViewPr>
      <p:scale>
        <a:sx n="33" d="100"/>
        <a:sy n="33" d="100"/>
      </p:scale>
      <p:origin x="0" y="-3518"/>
    </p:cViewPr>
  </p:outlineViewPr>
  <p:notesTextViewPr>
    <p:cViewPr>
      <p:scale>
        <a:sx n="1" d="1"/>
        <a:sy n="1" d="1"/>
      </p:scale>
      <p:origin x="0" y="0"/>
    </p:cViewPr>
  </p:notesTextViewPr>
  <p:sorterViewPr>
    <p:cViewPr>
      <p:scale>
        <a:sx n="100" d="100"/>
        <a:sy n="100" d="100"/>
      </p:scale>
      <p:origin x="0" y="-470"/>
    </p:cViewPr>
  </p:sorter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3E77A42-A6F7-4B09-B1A3-962BAEADC139}"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6F3F610-C958-44FB-B6DE-E273975EA396}">
      <dgm:prSet/>
      <dgm:spPr/>
      <dgm:t>
        <a:bodyPr/>
        <a:lstStyle/>
        <a:p>
          <a:r>
            <a:rPr lang="en-US" dirty="0"/>
            <a:t>Does more points equal more wins?</a:t>
          </a:r>
        </a:p>
      </dgm:t>
    </dgm:pt>
    <dgm:pt modelId="{0796A930-79A7-4632-8E51-C48B28A51128}" type="parTrans" cxnId="{E250B583-0728-48D0-9BD2-4265F5B7A041}">
      <dgm:prSet/>
      <dgm:spPr/>
      <dgm:t>
        <a:bodyPr/>
        <a:lstStyle/>
        <a:p>
          <a:endParaRPr lang="en-US"/>
        </a:p>
      </dgm:t>
    </dgm:pt>
    <dgm:pt modelId="{2BE98AB2-0B30-4C0E-A22A-2B6E23F3FDAE}" type="sibTrans" cxnId="{E250B583-0728-48D0-9BD2-4265F5B7A041}">
      <dgm:prSet/>
      <dgm:spPr/>
      <dgm:t>
        <a:bodyPr/>
        <a:lstStyle/>
        <a:p>
          <a:endParaRPr lang="en-US"/>
        </a:p>
      </dgm:t>
    </dgm:pt>
    <dgm:pt modelId="{01FFEF48-6A5E-4F86-A087-6BDBAC7FEB2E}">
      <dgm:prSet/>
      <dgm:spPr/>
      <dgm:t>
        <a:bodyPr/>
        <a:lstStyle/>
        <a:p>
          <a:r>
            <a:rPr lang="en-US" dirty="0"/>
            <a:t>Obtain individual game data set</a:t>
          </a:r>
        </a:p>
      </dgm:t>
    </dgm:pt>
    <dgm:pt modelId="{0ED10914-BA22-4BA1-998F-14F319A3FA99}" type="parTrans" cxnId="{6EC92E20-67AA-4A19-B1BC-DE93062E26DE}">
      <dgm:prSet/>
      <dgm:spPr/>
      <dgm:t>
        <a:bodyPr/>
        <a:lstStyle/>
        <a:p>
          <a:endParaRPr lang="en-US"/>
        </a:p>
      </dgm:t>
    </dgm:pt>
    <dgm:pt modelId="{FF3F0F89-9D0D-42F0-9683-F7647D344D70}" type="sibTrans" cxnId="{6EC92E20-67AA-4A19-B1BC-DE93062E26DE}">
      <dgm:prSet/>
      <dgm:spPr/>
      <dgm:t>
        <a:bodyPr/>
        <a:lstStyle/>
        <a:p>
          <a:endParaRPr lang="en-US"/>
        </a:p>
      </dgm:t>
    </dgm:pt>
    <dgm:pt modelId="{C48A358C-08E9-4BF5-A134-924948F9BE0F}">
      <dgm:prSet/>
      <dgm:spPr/>
      <dgm:t>
        <a:bodyPr/>
        <a:lstStyle/>
        <a:p>
          <a:r>
            <a:rPr lang="en-US" dirty="0"/>
            <a:t>Free throw attempts home vs away based on the point differential for the  game </a:t>
          </a:r>
        </a:p>
      </dgm:t>
    </dgm:pt>
    <dgm:pt modelId="{DE2BB08A-B265-4079-A22B-F3E64815AF61}" type="parTrans" cxnId="{F5B2FEC0-A893-4019-AD56-F86DDEA6AFC0}">
      <dgm:prSet/>
      <dgm:spPr/>
      <dgm:t>
        <a:bodyPr/>
        <a:lstStyle/>
        <a:p>
          <a:endParaRPr lang="en-US"/>
        </a:p>
      </dgm:t>
    </dgm:pt>
    <dgm:pt modelId="{B7DC88ED-0B8A-42B7-9DB2-1D4FCB539DA2}" type="sibTrans" cxnId="{F5B2FEC0-A893-4019-AD56-F86DDEA6AFC0}">
      <dgm:prSet/>
      <dgm:spPr/>
      <dgm:t>
        <a:bodyPr/>
        <a:lstStyle/>
        <a:p>
          <a:endParaRPr lang="en-US"/>
        </a:p>
      </dgm:t>
    </dgm:pt>
    <dgm:pt modelId="{230DC283-5E52-4CA8-BA98-18C2D67038ED}" type="pres">
      <dgm:prSet presAssocID="{F3E77A42-A6F7-4B09-B1A3-962BAEADC139}" presName="root" presStyleCnt="0">
        <dgm:presLayoutVars>
          <dgm:dir/>
          <dgm:resizeHandles val="exact"/>
        </dgm:presLayoutVars>
      </dgm:prSet>
      <dgm:spPr/>
    </dgm:pt>
    <dgm:pt modelId="{293F1A82-DA63-49E3-84F6-7760795D655C}" type="pres">
      <dgm:prSet presAssocID="{D6F3F610-C958-44FB-B6DE-E273975EA396}" presName="compNode" presStyleCnt="0"/>
      <dgm:spPr/>
    </dgm:pt>
    <dgm:pt modelId="{3087E9E4-9CE9-48CF-B962-0985F6579116}" type="pres">
      <dgm:prSet presAssocID="{D6F3F610-C958-44FB-B6DE-E273975EA396}" presName="bgRect" presStyleLbl="bgShp" presStyleIdx="0" presStyleCnt="3"/>
      <dgm:spPr/>
    </dgm:pt>
    <dgm:pt modelId="{96B94FA2-AA57-48E0-8AB6-4D500231CDB2}" type="pres">
      <dgm:prSet presAssocID="{D6F3F610-C958-44FB-B6DE-E273975EA3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CAEA3E96-9BD3-488D-95D2-E5A60BEB6C56}" type="pres">
      <dgm:prSet presAssocID="{D6F3F610-C958-44FB-B6DE-E273975EA396}" presName="spaceRect" presStyleCnt="0"/>
      <dgm:spPr/>
    </dgm:pt>
    <dgm:pt modelId="{9FDF0A25-E159-4529-919A-ECBA758C08DD}" type="pres">
      <dgm:prSet presAssocID="{D6F3F610-C958-44FB-B6DE-E273975EA396}" presName="parTx" presStyleLbl="revTx" presStyleIdx="0" presStyleCnt="3">
        <dgm:presLayoutVars>
          <dgm:chMax val="0"/>
          <dgm:chPref val="0"/>
        </dgm:presLayoutVars>
      </dgm:prSet>
      <dgm:spPr/>
    </dgm:pt>
    <dgm:pt modelId="{F18D2C4E-18AB-4111-92D2-89E61B0F93BB}" type="pres">
      <dgm:prSet presAssocID="{2BE98AB2-0B30-4C0E-A22A-2B6E23F3FDAE}" presName="sibTrans" presStyleCnt="0"/>
      <dgm:spPr/>
    </dgm:pt>
    <dgm:pt modelId="{A44D9DB8-4D63-48FE-BFF3-6392E2397E03}" type="pres">
      <dgm:prSet presAssocID="{01FFEF48-6A5E-4F86-A087-6BDBAC7FEB2E}" presName="compNode" presStyleCnt="0"/>
      <dgm:spPr/>
    </dgm:pt>
    <dgm:pt modelId="{D012307E-4CAB-4C4A-9522-F64F8D9447F8}" type="pres">
      <dgm:prSet presAssocID="{01FFEF48-6A5E-4F86-A087-6BDBAC7FEB2E}" presName="bgRect" presStyleLbl="bgShp" presStyleIdx="1" presStyleCnt="3"/>
      <dgm:spPr/>
    </dgm:pt>
    <dgm:pt modelId="{0B0F0649-E084-4458-A8D3-A3A684F97632}" type="pres">
      <dgm:prSet presAssocID="{01FFEF48-6A5E-4F86-A087-6BDBAC7FEB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615C0834-E38B-4A7B-9942-F9AEF64B3DAE}" type="pres">
      <dgm:prSet presAssocID="{01FFEF48-6A5E-4F86-A087-6BDBAC7FEB2E}" presName="spaceRect" presStyleCnt="0"/>
      <dgm:spPr/>
    </dgm:pt>
    <dgm:pt modelId="{25326C62-23B1-4AD0-8E86-EED66F560AC3}" type="pres">
      <dgm:prSet presAssocID="{01FFEF48-6A5E-4F86-A087-6BDBAC7FEB2E}" presName="parTx" presStyleLbl="revTx" presStyleIdx="1" presStyleCnt="3">
        <dgm:presLayoutVars>
          <dgm:chMax val="0"/>
          <dgm:chPref val="0"/>
        </dgm:presLayoutVars>
      </dgm:prSet>
      <dgm:spPr/>
    </dgm:pt>
    <dgm:pt modelId="{81472846-4A78-40B6-9960-591B21D63FD3}" type="pres">
      <dgm:prSet presAssocID="{FF3F0F89-9D0D-42F0-9683-F7647D344D70}" presName="sibTrans" presStyleCnt="0"/>
      <dgm:spPr/>
    </dgm:pt>
    <dgm:pt modelId="{E8133A00-E9E3-4993-985E-A3D081288CAA}" type="pres">
      <dgm:prSet presAssocID="{C48A358C-08E9-4BF5-A134-924948F9BE0F}" presName="compNode" presStyleCnt="0"/>
      <dgm:spPr/>
    </dgm:pt>
    <dgm:pt modelId="{869598A4-99AB-4C0B-9A96-F3D7AEF3C630}" type="pres">
      <dgm:prSet presAssocID="{C48A358C-08E9-4BF5-A134-924948F9BE0F}" presName="bgRect" presStyleLbl="bgShp" presStyleIdx="2" presStyleCnt="3"/>
      <dgm:spPr/>
    </dgm:pt>
    <dgm:pt modelId="{73894AA2-041D-473A-B4B9-DEF7E1773661}" type="pres">
      <dgm:prSet presAssocID="{C48A358C-08E9-4BF5-A134-924948F9BE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4C4F77D5-97E7-4F3F-9FC4-87ACFC38E5FD}" type="pres">
      <dgm:prSet presAssocID="{C48A358C-08E9-4BF5-A134-924948F9BE0F}" presName="spaceRect" presStyleCnt="0"/>
      <dgm:spPr/>
    </dgm:pt>
    <dgm:pt modelId="{CBFFBC55-B2F3-44EC-9449-ABE7F7730151}" type="pres">
      <dgm:prSet presAssocID="{C48A358C-08E9-4BF5-A134-924948F9BE0F}" presName="parTx" presStyleLbl="revTx" presStyleIdx="2" presStyleCnt="3">
        <dgm:presLayoutVars>
          <dgm:chMax val="0"/>
          <dgm:chPref val="0"/>
        </dgm:presLayoutVars>
      </dgm:prSet>
      <dgm:spPr/>
    </dgm:pt>
  </dgm:ptLst>
  <dgm:cxnLst>
    <dgm:cxn modelId="{6EC92E20-67AA-4A19-B1BC-DE93062E26DE}" srcId="{F3E77A42-A6F7-4B09-B1A3-962BAEADC139}" destId="{01FFEF48-6A5E-4F86-A087-6BDBAC7FEB2E}" srcOrd="1" destOrd="0" parTransId="{0ED10914-BA22-4BA1-998F-14F319A3FA99}" sibTransId="{FF3F0F89-9D0D-42F0-9683-F7647D344D70}"/>
    <dgm:cxn modelId="{E5C22E3B-2B5E-46F1-820E-E282063E56DF}" type="presOf" srcId="{F3E77A42-A6F7-4B09-B1A3-962BAEADC139}" destId="{230DC283-5E52-4CA8-BA98-18C2D67038ED}" srcOrd="0" destOrd="0" presId="urn:microsoft.com/office/officeart/2018/2/layout/IconVerticalSolidList"/>
    <dgm:cxn modelId="{E250B583-0728-48D0-9BD2-4265F5B7A041}" srcId="{F3E77A42-A6F7-4B09-B1A3-962BAEADC139}" destId="{D6F3F610-C958-44FB-B6DE-E273975EA396}" srcOrd="0" destOrd="0" parTransId="{0796A930-79A7-4632-8E51-C48B28A51128}" sibTransId="{2BE98AB2-0B30-4C0E-A22A-2B6E23F3FDAE}"/>
    <dgm:cxn modelId="{FEE24097-4807-420A-8835-DBB74B4BCCC5}" type="presOf" srcId="{C48A358C-08E9-4BF5-A134-924948F9BE0F}" destId="{CBFFBC55-B2F3-44EC-9449-ABE7F7730151}" srcOrd="0" destOrd="0" presId="urn:microsoft.com/office/officeart/2018/2/layout/IconVerticalSolidList"/>
    <dgm:cxn modelId="{8F1217AA-ACF3-4FE3-B630-2FAF8F2D86B1}" type="presOf" srcId="{01FFEF48-6A5E-4F86-A087-6BDBAC7FEB2E}" destId="{25326C62-23B1-4AD0-8E86-EED66F560AC3}" srcOrd="0" destOrd="0" presId="urn:microsoft.com/office/officeart/2018/2/layout/IconVerticalSolidList"/>
    <dgm:cxn modelId="{CEE5A4BF-68F8-4E3A-AEF4-DF3D0EE3AF29}" type="presOf" srcId="{D6F3F610-C958-44FB-B6DE-E273975EA396}" destId="{9FDF0A25-E159-4529-919A-ECBA758C08DD}" srcOrd="0" destOrd="0" presId="urn:microsoft.com/office/officeart/2018/2/layout/IconVerticalSolidList"/>
    <dgm:cxn modelId="{F5B2FEC0-A893-4019-AD56-F86DDEA6AFC0}" srcId="{F3E77A42-A6F7-4B09-B1A3-962BAEADC139}" destId="{C48A358C-08E9-4BF5-A134-924948F9BE0F}" srcOrd="2" destOrd="0" parTransId="{DE2BB08A-B265-4079-A22B-F3E64815AF61}" sibTransId="{B7DC88ED-0B8A-42B7-9DB2-1D4FCB539DA2}"/>
    <dgm:cxn modelId="{A903714F-4498-4763-A55B-9DF1A902E9AB}" type="presParOf" srcId="{230DC283-5E52-4CA8-BA98-18C2D67038ED}" destId="{293F1A82-DA63-49E3-84F6-7760795D655C}" srcOrd="0" destOrd="0" presId="urn:microsoft.com/office/officeart/2018/2/layout/IconVerticalSolidList"/>
    <dgm:cxn modelId="{C1512A28-4F8C-4489-BC6A-8FC57D7B9F7E}" type="presParOf" srcId="{293F1A82-DA63-49E3-84F6-7760795D655C}" destId="{3087E9E4-9CE9-48CF-B962-0985F6579116}" srcOrd="0" destOrd="0" presId="urn:microsoft.com/office/officeart/2018/2/layout/IconVerticalSolidList"/>
    <dgm:cxn modelId="{01DFB472-F7EC-45EB-9923-05BAC5842349}" type="presParOf" srcId="{293F1A82-DA63-49E3-84F6-7760795D655C}" destId="{96B94FA2-AA57-48E0-8AB6-4D500231CDB2}" srcOrd="1" destOrd="0" presId="urn:microsoft.com/office/officeart/2018/2/layout/IconVerticalSolidList"/>
    <dgm:cxn modelId="{DAE2699B-CA91-47B7-ADBC-A21ECA92B26D}" type="presParOf" srcId="{293F1A82-DA63-49E3-84F6-7760795D655C}" destId="{CAEA3E96-9BD3-488D-95D2-E5A60BEB6C56}" srcOrd="2" destOrd="0" presId="urn:microsoft.com/office/officeart/2018/2/layout/IconVerticalSolidList"/>
    <dgm:cxn modelId="{60E5464B-0FD0-4857-8263-3A347FAE5B09}" type="presParOf" srcId="{293F1A82-DA63-49E3-84F6-7760795D655C}" destId="{9FDF0A25-E159-4529-919A-ECBA758C08DD}" srcOrd="3" destOrd="0" presId="urn:microsoft.com/office/officeart/2018/2/layout/IconVerticalSolidList"/>
    <dgm:cxn modelId="{305B7891-C14A-43D4-842A-B8F570A63E4B}" type="presParOf" srcId="{230DC283-5E52-4CA8-BA98-18C2D67038ED}" destId="{F18D2C4E-18AB-4111-92D2-89E61B0F93BB}" srcOrd="1" destOrd="0" presId="urn:microsoft.com/office/officeart/2018/2/layout/IconVerticalSolidList"/>
    <dgm:cxn modelId="{D3BAA8B6-971A-46D8-87FB-EDCCA171942E}" type="presParOf" srcId="{230DC283-5E52-4CA8-BA98-18C2D67038ED}" destId="{A44D9DB8-4D63-48FE-BFF3-6392E2397E03}" srcOrd="2" destOrd="0" presId="urn:microsoft.com/office/officeart/2018/2/layout/IconVerticalSolidList"/>
    <dgm:cxn modelId="{91B3F37F-122F-4C5C-B88C-26F80C786BA5}" type="presParOf" srcId="{A44D9DB8-4D63-48FE-BFF3-6392E2397E03}" destId="{D012307E-4CAB-4C4A-9522-F64F8D9447F8}" srcOrd="0" destOrd="0" presId="urn:microsoft.com/office/officeart/2018/2/layout/IconVerticalSolidList"/>
    <dgm:cxn modelId="{78570AB6-CDCF-4E43-92C8-569B790FB491}" type="presParOf" srcId="{A44D9DB8-4D63-48FE-BFF3-6392E2397E03}" destId="{0B0F0649-E084-4458-A8D3-A3A684F97632}" srcOrd="1" destOrd="0" presId="urn:microsoft.com/office/officeart/2018/2/layout/IconVerticalSolidList"/>
    <dgm:cxn modelId="{D70FCDA0-DD6B-46DE-8410-B9BEAFEACDAC}" type="presParOf" srcId="{A44D9DB8-4D63-48FE-BFF3-6392E2397E03}" destId="{615C0834-E38B-4A7B-9942-F9AEF64B3DAE}" srcOrd="2" destOrd="0" presId="urn:microsoft.com/office/officeart/2018/2/layout/IconVerticalSolidList"/>
    <dgm:cxn modelId="{4FD661F5-F8E2-4241-BCB4-AAE0C4109596}" type="presParOf" srcId="{A44D9DB8-4D63-48FE-BFF3-6392E2397E03}" destId="{25326C62-23B1-4AD0-8E86-EED66F560AC3}" srcOrd="3" destOrd="0" presId="urn:microsoft.com/office/officeart/2018/2/layout/IconVerticalSolidList"/>
    <dgm:cxn modelId="{2D8B189D-D2CA-4FAD-8B73-C23A549A5630}" type="presParOf" srcId="{230DC283-5E52-4CA8-BA98-18C2D67038ED}" destId="{81472846-4A78-40B6-9960-591B21D63FD3}" srcOrd="3" destOrd="0" presId="urn:microsoft.com/office/officeart/2018/2/layout/IconVerticalSolidList"/>
    <dgm:cxn modelId="{AF565648-0E74-40CF-9C2E-A4947AA71741}" type="presParOf" srcId="{230DC283-5E52-4CA8-BA98-18C2D67038ED}" destId="{E8133A00-E9E3-4993-985E-A3D081288CAA}" srcOrd="4" destOrd="0" presId="urn:microsoft.com/office/officeart/2018/2/layout/IconVerticalSolidList"/>
    <dgm:cxn modelId="{1814621C-1F4D-4D70-A9AC-DF07542194B8}" type="presParOf" srcId="{E8133A00-E9E3-4993-985E-A3D081288CAA}" destId="{869598A4-99AB-4C0B-9A96-F3D7AEF3C630}" srcOrd="0" destOrd="0" presId="urn:microsoft.com/office/officeart/2018/2/layout/IconVerticalSolidList"/>
    <dgm:cxn modelId="{9901E780-8E39-4190-BD0B-6FCEB7475FFD}" type="presParOf" srcId="{E8133A00-E9E3-4993-985E-A3D081288CAA}" destId="{73894AA2-041D-473A-B4B9-DEF7E1773661}" srcOrd="1" destOrd="0" presId="urn:microsoft.com/office/officeart/2018/2/layout/IconVerticalSolidList"/>
    <dgm:cxn modelId="{D4A20BC6-775A-41CF-B057-7FF044F33DF8}" type="presParOf" srcId="{E8133A00-E9E3-4993-985E-A3D081288CAA}" destId="{4C4F77D5-97E7-4F3F-9FC4-87ACFC38E5FD}" srcOrd="2" destOrd="0" presId="urn:microsoft.com/office/officeart/2018/2/layout/IconVerticalSolidList"/>
    <dgm:cxn modelId="{9C65810D-FAFD-45B6-A17C-04134AA5A58E}" type="presParOf" srcId="{E8133A00-E9E3-4993-985E-A3D081288CAA}" destId="{CBFFBC55-B2F3-44EC-9449-ABE7F773015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7E9E4-9CE9-48CF-B962-0985F6579116}">
      <dsp:nvSpPr>
        <dsp:cNvPr id="0" name=""/>
        <dsp:cNvSpPr/>
      </dsp:nvSpPr>
      <dsp:spPr>
        <a:xfrm>
          <a:off x="0" y="454"/>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94FA2-AA57-48E0-8AB6-4D500231CDB2}">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DF0A25-E159-4529-919A-ECBA758C08DD}">
      <dsp:nvSpPr>
        <dsp:cNvPr id="0" name=""/>
        <dsp:cNvSpPr/>
      </dsp:nvSpPr>
      <dsp:spPr>
        <a:xfrm>
          <a:off x="1228364" y="454"/>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Does more points equal more wins?</a:t>
          </a:r>
        </a:p>
      </dsp:txBody>
      <dsp:txXfrm>
        <a:off x="1228364" y="454"/>
        <a:ext cx="8376010" cy="1063519"/>
      </dsp:txXfrm>
    </dsp:sp>
    <dsp:sp modelId="{D012307E-4CAB-4C4A-9522-F64F8D9447F8}">
      <dsp:nvSpPr>
        <dsp:cNvPr id="0" name=""/>
        <dsp:cNvSpPr/>
      </dsp:nvSpPr>
      <dsp:spPr>
        <a:xfrm>
          <a:off x="0" y="13298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F0649-E084-4458-A8D3-A3A684F97632}">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326C62-23B1-4AD0-8E86-EED66F560AC3}">
      <dsp:nvSpPr>
        <dsp:cNvPr id="0" name=""/>
        <dsp:cNvSpPr/>
      </dsp:nvSpPr>
      <dsp:spPr>
        <a:xfrm>
          <a:off x="1228364" y="13298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Obtain individual game data set</a:t>
          </a:r>
        </a:p>
      </dsp:txBody>
      <dsp:txXfrm>
        <a:off x="1228364" y="1329853"/>
        <a:ext cx="8376010" cy="1063519"/>
      </dsp:txXfrm>
    </dsp:sp>
    <dsp:sp modelId="{869598A4-99AB-4C0B-9A96-F3D7AEF3C630}">
      <dsp:nvSpPr>
        <dsp:cNvPr id="0" name=""/>
        <dsp:cNvSpPr/>
      </dsp:nvSpPr>
      <dsp:spPr>
        <a:xfrm>
          <a:off x="0" y="26592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94AA2-041D-473A-B4B9-DEF7E1773661}">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FFBC55-B2F3-44EC-9449-ABE7F7730151}">
      <dsp:nvSpPr>
        <dsp:cNvPr id="0" name=""/>
        <dsp:cNvSpPr/>
      </dsp:nvSpPr>
      <dsp:spPr>
        <a:xfrm>
          <a:off x="1228364" y="26592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Free throw attempts home vs away based on the point differential for the  game </a:t>
          </a:r>
        </a:p>
      </dsp:txBody>
      <dsp:txXfrm>
        <a:off x="1228364" y="2659253"/>
        <a:ext cx="8376010" cy="10635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D14FA-BBB8-4B17-BEBF-F530D90BEFA8}" type="datetimeFigureOut">
              <a:rPr lang="en-US" smtClean="0"/>
              <a:t>4/13/2019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C1096-E880-41ED-BCEF-56CB87EA5B19}" type="slidenum">
              <a:rPr lang="en-US" smtClean="0"/>
              <a:t>‹#›</a:t>
            </a:fld>
            <a:endParaRPr lang="en-US"/>
          </a:p>
        </p:txBody>
      </p:sp>
    </p:spTree>
    <p:extLst>
      <p:ext uri="{BB962C8B-B14F-4D97-AF65-F5344CB8AC3E}">
        <p14:creationId xmlns:p14="http://schemas.microsoft.com/office/powerpoint/2010/main" val="2252786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comes directly from the NBA.com Web page. </a:t>
            </a:r>
          </a:p>
          <a:p>
            <a:r>
              <a:rPr lang="en-US" dirty="0"/>
              <a:t>It was able to be gathered by substituting portions of the web address to modify the results of the web request. </a:t>
            </a:r>
          </a:p>
          <a:p>
            <a:r>
              <a:rPr lang="en-US" dirty="0"/>
              <a:t>We grabbed 7 years worth of data.</a:t>
            </a:r>
          </a:p>
        </p:txBody>
      </p:sp>
      <p:sp>
        <p:nvSpPr>
          <p:cNvPr id="4" name="Slide Number Placeholder 3"/>
          <p:cNvSpPr>
            <a:spLocks noGrp="1"/>
          </p:cNvSpPr>
          <p:nvPr>
            <p:ph type="sldNum" sz="quarter" idx="5"/>
          </p:nvPr>
        </p:nvSpPr>
        <p:spPr/>
        <p:txBody>
          <a:bodyPr/>
          <a:lstStyle/>
          <a:p>
            <a:fld id="{F2FC1096-E880-41ED-BCEF-56CB87EA5B19}" type="slidenum">
              <a:rPr lang="en-US" smtClean="0"/>
              <a:t>4</a:t>
            </a:fld>
            <a:endParaRPr lang="en-US"/>
          </a:p>
        </p:txBody>
      </p:sp>
    </p:spTree>
    <p:extLst>
      <p:ext uri="{BB962C8B-B14F-4D97-AF65-F5344CB8AC3E}">
        <p14:creationId xmlns:p14="http://schemas.microsoft.com/office/powerpoint/2010/main" val="298880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with a better free throw percentage are more likely to be a winning team though it is not directly tied to winning. This could be that teams that shoot better overall just happen to shoot free throws.</a:t>
            </a:r>
          </a:p>
          <a:p>
            <a:endParaRPr lang="en-US" dirty="0"/>
          </a:p>
          <a:p>
            <a:r>
              <a:rPr lang="en-US" dirty="0"/>
              <a:t>While the Free throw attempts and Free throws made did show to be an indicator the Free Throw percentage was the strongest indicator.</a:t>
            </a:r>
          </a:p>
          <a:p>
            <a:endParaRPr lang="en-US" dirty="0"/>
          </a:p>
          <a:p>
            <a:endParaRPr lang="en-US" dirty="0"/>
          </a:p>
          <a:p>
            <a:r>
              <a:rPr lang="en-US" dirty="0"/>
              <a:t>The home court bias toward the home team is less than 1 per game so it is not significant.</a:t>
            </a:r>
          </a:p>
        </p:txBody>
      </p:sp>
      <p:sp>
        <p:nvSpPr>
          <p:cNvPr id="4" name="Slide Number Placeholder 3"/>
          <p:cNvSpPr>
            <a:spLocks noGrp="1"/>
          </p:cNvSpPr>
          <p:nvPr>
            <p:ph type="sldNum" sz="quarter" idx="5"/>
          </p:nvPr>
        </p:nvSpPr>
        <p:spPr/>
        <p:txBody>
          <a:bodyPr/>
          <a:lstStyle/>
          <a:p>
            <a:fld id="{F2FC1096-E880-41ED-BCEF-56CB87EA5B19}" type="slidenum">
              <a:rPr lang="en-US" smtClean="0"/>
              <a:t>13</a:t>
            </a:fld>
            <a:endParaRPr lang="en-US"/>
          </a:p>
        </p:txBody>
      </p:sp>
    </p:spTree>
    <p:extLst>
      <p:ext uri="{BB962C8B-B14F-4D97-AF65-F5344CB8AC3E}">
        <p14:creationId xmlns:p14="http://schemas.microsoft.com/office/powerpoint/2010/main" val="28940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look if there actually is a correlation between points scored and Wins, it was assumed.</a:t>
            </a:r>
          </a:p>
          <a:p>
            <a:endParaRPr lang="en-US" dirty="0"/>
          </a:p>
          <a:p>
            <a:r>
              <a:rPr lang="en-US" dirty="0"/>
              <a:t>Look at the individual game differentials rather than an aggregate of an entire season</a:t>
            </a:r>
          </a:p>
          <a:p>
            <a:endParaRPr lang="en-US" dirty="0"/>
          </a:p>
          <a:p>
            <a:r>
              <a:rPr lang="en-US" dirty="0"/>
              <a:t>Look at the free throw attempts for home and away teams based on the point differential per game, so in a close game does the home team get more shots.</a:t>
            </a:r>
          </a:p>
        </p:txBody>
      </p:sp>
      <p:sp>
        <p:nvSpPr>
          <p:cNvPr id="4" name="Slide Number Placeholder 3"/>
          <p:cNvSpPr>
            <a:spLocks noGrp="1"/>
          </p:cNvSpPr>
          <p:nvPr>
            <p:ph type="sldNum" sz="quarter" idx="5"/>
          </p:nvPr>
        </p:nvSpPr>
        <p:spPr/>
        <p:txBody>
          <a:bodyPr/>
          <a:lstStyle/>
          <a:p>
            <a:fld id="{F2FC1096-E880-41ED-BCEF-56CB87EA5B19}" type="slidenum">
              <a:rPr lang="en-US" smtClean="0"/>
              <a:t>14</a:t>
            </a:fld>
            <a:endParaRPr lang="en-US"/>
          </a:p>
        </p:txBody>
      </p:sp>
    </p:spTree>
    <p:extLst>
      <p:ext uri="{BB962C8B-B14F-4D97-AF65-F5344CB8AC3E}">
        <p14:creationId xmlns:p14="http://schemas.microsoft.com/office/powerpoint/2010/main" val="92825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15</a:t>
            </a:fld>
            <a:endParaRPr lang="en-US"/>
          </a:p>
        </p:txBody>
      </p:sp>
    </p:spTree>
    <p:extLst>
      <p:ext uri="{BB962C8B-B14F-4D97-AF65-F5344CB8AC3E}">
        <p14:creationId xmlns:p14="http://schemas.microsoft.com/office/powerpoint/2010/main" val="178250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discovery due to Team Ranks – When initially pulled the data was for home and away. While going through and starting the plots there were multiple dots on the same rank, we realized that the issue was that there was a Home Rank and an Away/Road Rank for each stat. </a:t>
            </a:r>
          </a:p>
          <a:p>
            <a:pPr marL="171450" indent="-171450">
              <a:buFontTx/>
              <a:buChar char="-"/>
            </a:pPr>
            <a:r>
              <a:rPr lang="en-US" dirty="0"/>
              <a:t>This was resolved by pulling in the combined rank which came in as a null value, then doing a replacement to make it Total.</a:t>
            </a:r>
          </a:p>
          <a:p>
            <a:pPr marL="0" indent="0">
              <a:buFontTx/>
              <a:buNone/>
            </a:pPr>
            <a:endParaRPr lang="en-US" dirty="0"/>
          </a:p>
          <a:p>
            <a:pPr marL="0" indent="0">
              <a:buFontTx/>
              <a:buNone/>
            </a:pPr>
            <a:r>
              <a:rPr lang="en-US" dirty="0"/>
              <a:t>Franchise Name – When running </a:t>
            </a:r>
            <a:r>
              <a:rPr lang="en-US" dirty="0" err="1"/>
              <a:t>nunique</a:t>
            </a:r>
            <a:r>
              <a:rPr lang="en-US" dirty="0"/>
              <a:t> count of teams in the data it came back with 33. We realized that teams had changed their names (Pelicans and Hornets) but couldn’t figure out the other one. It was a smaller change with Los Angeles Clippers now being LA Clippers.</a:t>
            </a:r>
          </a:p>
        </p:txBody>
      </p:sp>
      <p:sp>
        <p:nvSpPr>
          <p:cNvPr id="4" name="Slide Number Placeholder 3"/>
          <p:cNvSpPr>
            <a:spLocks noGrp="1"/>
          </p:cNvSpPr>
          <p:nvPr>
            <p:ph type="sldNum" sz="quarter" idx="5"/>
          </p:nvPr>
        </p:nvSpPr>
        <p:spPr/>
        <p:txBody>
          <a:bodyPr/>
          <a:lstStyle/>
          <a:p>
            <a:fld id="{F2FC1096-E880-41ED-BCEF-56CB87EA5B19}" type="slidenum">
              <a:rPr lang="en-US" smtClean="0"/>
              <a:t>5</a:t>
            </a:fld>
            <a:endParaRPr lang="en-US"/>
          </a:p>
        </p:txBody>
      </p:sp>
    </p:spTree>
    <p:extLst>
      <p:ext uri="{BB962C8B-B14F-4D97-AF65-F5344CB8AC3E}">
        <p14:creationId xmlns:p14="http://schemas.microsoft.com/office/powerpoint/2010/main" val="78752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dirty="0"/>
              <a:t>In this analysis we examined a team’s  number of wins in a season in relation to a team’s free throw percentage.</a:t>
            </a:r>
          </a:p>
          <a:p>
            <a:pPr>
              <a:lnSpc>
                <a:spcPct val="100000"/>
              </a:lnSpc>
            </a:pPr>
            <a:endParaRPr lang="en-US" sz="1200" dirty="0"/>
          </a:p>
          <a:p>
            <a:pPr>
              <a:lnSpc>
                <a:spcPct val="100000"/>
              </a:lnSpc>
            </a:pPr>
            <a:r>
              <a:rPr lang="en-US" sz="1200" dirty="0"/>
              <a:t>There is an upward trend but it isn’t very distinct when looking at the data points. It is under fit.</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6</a:t>
            </a:fld>
            <a:endParaRPr lang="en-US"/>
          </a:p>
        </p:txBody>
      </p:sp>
    </p:spTree>
    <p:extLst>
      <p:ext uri="{BB962C8B-B14F-4D97-AF65-F5344CB8AC3E}">
        <p14:creationId xmlns:p14="http://schemas.microsoft.com/office/powerpoint/2010/main" val="40466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first graph showed an upward trend but was a bit difficult to see this one was built.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color of the mean plus 1 standard deviation was changed to better highlight the good and bad free throw shooting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does highlight a bit better that the main grouping of high free throw percentage teams is further to the right of the chart which indicates more wins.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7</a:t>
            </a:fld>
            <a:endParaRPr lang="en-US"/>
          </a:p>
        </p:txBody>
      </p:sp>
    </p:spTree>
    <p:extLst>
      <p:ext uri="{BB962C8B-B14F-4D97-AF65-F5344CB8AC3E}">
        <p14:creationId xmlns:p14="http://schemas.microsoft.com/office/powerpoint/2010/main" val="36967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next analysis was to explore the correlation between win rankings and free throws</a:t>
            </a:r>
          </a:p>
          <a:p>
            <a:r>
              <a:rPr lang="en-US" sz="1200" dirty="0"/>
              <a:t>Our underlying motive behind this analysis is that if teams are grouped by win rank, then the data will not necessarily follow teams, but an abstracted ranking of those teams for each year</a:t>
            </a:r>
          </a:p>
          <a:p>
            <a:r>
              <a:rPr lang="en-US" sz="1200" dirty="0"/>
              <a:t>While the previous graph appeared to show a trend, the line seemed to be underfit</a:t>
            </a:r>
          </a:p>
          <a:p>
            <a:r>
              <a:rPr lang="en-US" sz="1200" dirty="0"/>
              <a:t>We looked to see if there is a correlation between the average of the different free throw stats for each rank</a:t>
            </a:r>
          </a:p>
          <a:p>
            <a:r>
              <a:rPr lang="en-US" sz="1200" dirty="0"/>
              <a:t>I think that we can say that there is a slight trend between the two variables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8</a:t>
            </a:fld>
            <a:endParaRPr lang="en-US"/>
          </a:p>
        </p:txBody>
      </p:sp>
    </p:spTree>
    <p:extLst>
      <p:ext uri="{BB962C8B-B14F-4D97-AF65-F5344CB8AC3E}">
        <p14:creationId xmlns:p14="http://schemas.microsoft.com/office/powerpoint/2010/main" val="318196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Outside the Norm </a:t>
            </a:r>
          </a:p>
          <a:p>
            <a:r>
              <a:rPr lang="en-US" dirty="0"/>
              <a:t>We wanted to know which stats contributed more to wins in a season</a:t>
            </a:r>
          </a:p>
          <a:p>
            <a:r>
              <a:rPr lang="en-US" dirty="0"/>
              <a:t>We calculated the mean and standard deviation for the total combination of home and away games. </a:t>
            </a:r>
          </a:p>
          <a:p>
            <a:r>
              <a:rPr lang="en-US" dirty="0"/>
              <a:t>We found that teams were outside of the standard deviation on both ends of the spectrum.</a:t>
            </a:r>
          </a:p>
          <a:p>
            <a:r>
              <a:rPr lang="en-US" dirty="0"/>
              <a:t>Then, we compared the average of those populations with an average of the total population.</a:t>
            </a:r>
          </a:p>
          <a:p>
            <a:r>
              <a:rPr lang="en-US" dirty="0"/>
              <a:t>This is important because these relationships may not be linear and if we want to be best (or worst), then we'll want to see which factor contributes most on the edges.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9</a:t>
            </a:fld>
            <a:endParaRPr lang="en-US"/>
          </a:p>
        </p:txBody>
      </p:sp>
    </p:spTree>
    <p:extLst>
      <p:ext uri="{BB962C8B-B14F-4D97-AF65-F5344CB8AC3E}">
        <p14:creationId xmlns:p14="http://schemas.microsoft.com/office/powerpoint/2010/main" val="3534451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10</a:t>
            </a:fld>
            <a:endParaRPr lang="en-US"/>
          </a:p>
        </p:txBody>
      </p:sp>
    </p:spTree>
    <p:extLst>
      <p:ext uri="{BB962C8B-B14F-4D97-AF65-F5344CB8AC3E}">
        <p14:creationId xmlns:p14="http://schemas.microsoft.com/office/powerpoint/2010/main" val="34298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7 years there were 7507 attempt difference between the home and away teams in a game. </a:t>
            </a:r>
          </a:p>
          <a:p>
            <a:endParaRPr lang="en-US" dirty="0"/>
          </a:p>
          <a:p>
            <a:r>
              <a:rPr lang="en-US" dirty="0"/>
              <a:t>So it does appear that home teams get more free throw attempts than the away team.</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11</a:t>
            </a:fld>
            <a:endParaRPr lang="en-US"/>
          </a:p>
        </p:txBody>
      </p:sp>
    </p:spTree>
    <p:extLst>
      <p:ext uri="{BB962C8B-B14F-4D97-AF65-F5344CB8AC3E}">
        <p14:creationId xmlns:p14="http://schemas.microsoft.com/office/powerpoint/2010/main" val="148552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graph were misleading</a:t>
            </a:r>
          </a:p>
          <a:p>
            <a:r>
              <a:rPr lang="en-US" dirty="0"/>
              <a:t>When you look holistically at the data, there is only a 2% difference in the amount of Free Throw Attempts home and away</a:t>
            </a:r>
          </a:p>
          <a:p>
            <a:r>
              <a:rPr lang="en-US" dirty="0"/>
              <a:t>It works out to be less than 1 more attempt per game for the home team.</a:t>
            </a:r>
          </a:p>
          <a:p>
            <a:endParaRPr lang="en-US" dirty="0"/>
          </a:p>
          <a:p>
            <a:r>
              <a:rPr lang="en-US" dirty="0"/>
              <a:t>Because the previous bar graph was a summation, it made the appearance of a correlation when there was none</a:t>
            </a:r>
          </a:p>
          <a:p>
            <a:r>
              <a:rPr lang="en-US" dirty="0"/>
              <a:t>When you look at everything, there does not appear to be a significant bias </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12</a:t>
            </a:fld>
            <a:endParaRPr lang="en-US"/>
          </a:p>
        </p:txBody>
      </p:sp>
    </p:spTree>
    <p:extLst>
      <p:ext uri="{BB962C8B-B14F-4D97-AF65-F5344CB8AC3E}">
        <p14:creationId xmlns:p14="http://schemas.microsoft.com/office/powerpoint/2010/main" val="2274553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601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04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444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3" name="Straight Connector 32"/>
          <p:cNvCxnSpPr>
            <a:cxnSpLocks/>
          </p:cNvCxnSpPr>
          <p:nvPr/>
        </p:nvCxnSpPr>
        <p:spPr>
          <a:xfrm>
            <a:off x="1551387" y="1411550"/>
            <a:ext cx="950346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69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23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42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022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008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96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4/13/2019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436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86B75A-687E-405C-8A0B-8D00578BA2C3}" type="datetimeFigureOut">
              <a:rPr lang="en-US" smtClean="0"/>
              <a:pPr/>
              <a:t>4/13/2019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89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86B75A-687E-405C-8A0B-8D00578BA2C3}" type="datetimeFigureOut">
              <a:rPr lang="en-US" smtClean="0"/>
              <a:pPr/>
              <a:t>4/13/2019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760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156117" y="0"/>
            <a:ext cx="9245460" cy="3255264"/>
          </a:xfrm>
        </p:spPr>
        <p:txBody>
          <a:bodyPr anchor="ctr">
            <a:normAutofit/>
          </a:bodyPr>
          <a:lstStyle/>
          <a:p>
            <a:pPr algn="ctr"/>
            <a:r>
              <a:rPr lang="en-US" b="1" dirty="0"/>
              <a:t> Taking a </a:t>
            </a:r>
            <a:br>
              <a:rPr lang="en-US" b="1" dirty="0"/>
            </a:br>
            <a:r>
              <a:rPr lang="en-US" b="1" dirty="0"/>
              <a:t>shot at</a:t>
            </a:r>
            <a:br>
              <a:rPr lang="en-US" b="1" dirty="0"/>
            </a:br>
            <a:r>
              <a:rPr lang="en-US" b="1" dirty="0"/>
              <a:t>free throws</a:t>
            </a:r>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758282"/>
            <a:ext cx="2363298" cy="5341436"/>
          </a:xfrm>
          <a:prstGeom prst="rect">
            <a:avLst/>
          </a:prstGeom>
        </p:spPr>
      </p:pic>
      <p:sp>
        <p:nvSpPr>
          <p:cNvPr id="5" name="Subtitle 4">
            <a:extLst>
              <a:ext uri="{FF2B5EF4-FFF2-40B4-BE49-F238E27FC236}">
                <a16:creationId xmlns:a16="http://schemas.microsoft.com/office/drawing/2014/main" id="{D947FF0F-59EC-48AF-8643-EA63AD65A42D}"/>
              </a:ext>
            </a:extLst>
          </p:cNvPr>
          <p:cNvSpPr>
            <a:spLocks noGrp="1"/>
          </p:cNvSpPr>
          <p:nvPr>
            <p:ph type="subTitle" idx="1"/>
          </p:nvPr>
        </p:nvSpPr>
        <p:spPr>
          <a:xfrm>
            <a:off x="2417780" y="3531204"/>
            <a:ext cx="8637072" cy="2447565"/>
          </a:xfrm>
        </p:spPr>
        <p:txBody>
          <a:bodyPr>
            <a:noAutofit/>
          </a:bodyPr>
          <a:lstStyle/>
          <a:p>
            <a:r>
              <a:rPr lang="en-US" sz="2000" dirty="0"/>
              <a:t>Analytics Team: </a:t>
            </a:r>
          </a:p>
          <a:p>
            <a:r>
              <a:rPr lang="en-US" sz="2000" dirty="0"/>
              <a:t>		Robert Schroer </a:t>
            </a:r>
          </a:p>
          <a:p>
            <a:r>
              <a:rPr lang="en-US" sz="2000" dirty="0"/>
              <a:t>		Isaac Winters</a:t>
            </a:r>
          </a:p>
          <a:p>
            <a:r>
              <a:rPr lang="en-US" sz="2000" dirty="0"/>
              <a:t>		</a:t>
            </a:r>
            <a:r>
              <a:rPr lang="en-US" sz="2000" dirty="0" err="1"/>
              <a:t>Chidera</a:t>
            </a:r>
            <a:r>
              <a:rPr lang="en-US" sz="2000" dirty="0"/>
              <a:t> </a:t>
            </a:r>
            <a:r>
              <a:rPr lang="en-US" sz="2000" dirty="0" err="1"/>
              <a:t>Nwaubi</a:t>
            </a:r>
            <a:endParaRPr lang="en-US" sz="2000" dirty="0"/>
          </a:p>
          <a:p>
            <a:r>
              <a:rPr lang="en-US" sz="2000" dirty="0"/>
              <a:t>		Dipika Kumar</a:t>
            </a:r>
          </a:p>
        </p:txBody>
      </p:sp>
    </p:spTree>
    <p:extLst>
      <p:ext uri="{BB962C8B-B14F-4D97-AF65-F5344CB8AC3E}">
        <p14:creationId xmlns:p14="http://schemas.microsoft.com/office/powerpoint/2010/main" val="41898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733593"/>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549603" y="1475500"/>
            <a:ext cx="5546397" cy="3990846"/>
          </a:xfrm>
        </p:spPr>
        <p:txBody>
          <a:bodyPr>
            <a:normAutofit/>
          </a:bodyPr>
          <a:lstStyle/>
          <a:p>
            <a:pPr marL="0" indent="0" algn="ctr">
              <a:buNone/>
            </a:pPr>
            <a:r>
              <a:rPr lang="en-US" sz="2800" b="1" u="sng" dirty="0"/>
              <a:t>Percent,  Attempts or Made</a:t>
            </a:r>
          </a:p>
          <a:p>
            <a:r>
              <a:rPr lang="en-US" sz="2400" dirty="0"/>
              <a:t>Teams outside the Standard Deviation both ways</a:t>
            </a:r>
          </a:p>
          <a:p>
            <a:r>
              <a:rPr lang="en-US" sz="2400" dirty="0"/>
              <a:t>Free Throw Percentage impacts high win teams</a:t>
            </a:r>
          </a:p>
          <a:p>
            <a:r>
              <a:rPr lang="en-US" sz="2400" dirty="0"/>
              <a:t>Low shots made impacts low win teams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6" name="Picture 5">
            <a:extLst>
              <a:ext uri="{FF2B5EF4-FFF2-40B4-BE49-F238E27FC236}">
                <a16:creationId xmlns:a16="http://schemas.microsoft.com/office/drawing/2014/main" id="{77FC2E74-2718-48B6-A222-9E9EA63459EA}"/>
              </a:ext>
            </a:extLst>
          </p:cNvPr>
          <p:cNvPicPr>
            <a:picLocks noChangeAspect="1"/>
          </p:cNvPicPr>
          <p:nvPr/>
        </p:nvPicPr>
        <p:blipFill>
          <a:blip r:embed="rId4"/>
          <a:stretch>
            <a:fillRect/>
          </a:stretch>
        </p:blipFill>
        <p:spPr>
          <a:xfrm>
            <a:off x="6777320" y="1475499"/>
            <a:ext cx="4865077" cy="4069296"/>
          </a:xfrm>
          <a:prstGeom prst="rect">
            <a:avLst/>
          </a:prstGeom>
        </p:spPr>
      </p:pic>
    </p:spTree>
    <p:extLst>
      <p:ext uri="{BB962C8B-B14F-4D97-AF65-F5344CB8AC3E}">
        <p14:creationId xmlns:p14="http://schemas.microsoft.com/office/powerpoint/2010/main" val="1919473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21485"/>
            <a:ext cx="9603275" cy="835710"/>
          </a:xfrm>
        </p:spPr>
        <p:txBody>
          <a:bodyPr>
            <a:norm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22942" y="1402742"/>
            <a:ext cx="5096029" cy="4074689"/>
          </a:xfrm>
        </p:spPr>
        <p:txBody>
          <a:bodyPr/>
          <a:lstStyle/>
          <a:p>
            <a:pPr marL="0" indent="0" algn="ctr">
              <a:buNone/>
            </a:pPr>
            <a:r>
              <a:rPr lang="en-US" sz="3600" b="1" u="sng" dirty="0"/>
              <a:t>HOME  VS.   AWAY</a:t>
            </a:r>
          </a:p>
          <a:p>
            <a:r>
              <a:rPr lang="en-US" sz="2800" dirty="0"/>
              <a:t>Referee Bias</a:t>
            </a:r>
          </a:p>
          <a:p>
            <a:endParaRPr lang="en-US" sz="2800" dirty="0"/>
          </a:p>
          <a:p>
            <a:r>
              <a:rPr lang="en-US" sz="2800" dirty="0"/>
              <a:t>7507 more home attempts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10" name="Picture 9">
            <a:extLst>
              <a:ext uri="{FF2B5EF4-FFF2-40B4-BE49-F238E27FC236}">
                <a16:creationId xmlns:a16="http://schemas.microsoft.com/office/drawing/2014/main" id="{13A8A0A0-204E-4D1A-9D5C-49DDEE8F6CAD}"/>
              </a:ext>
            </a:extLst>
          </p:cNvPr>
          <p:cNvPicPr>
            <a:picLocks noChangeAspect="1"/>
          </p:cNvPicPr>
          <p:nvPr/>
        </p:nvPicPr>
        <p:blipFill>
          <a:blip r:embed="rId4"/>
          <a:stretch>
            <a:fillRect/>
          </a:stretch>
        </p:blipFill>
        <p:spPr>
          <a:xfrm>
            <a:off x="5318971" y="1487451"/>
            <a:ext cx="6483072" cy="4385144"/>
          </a:xfrm>
          <a:prstGeom prst="rect">
            <a:avLst/>
          </a:prstGeom>
        </p:spPr>
      </p:pic>
    </p:spTree>
    <p:extLst>
      <p:ext uri="{BB962C8B-B14F-4D97-AF65-F5344CB8AC3E}">
        <p14:creationId xmlns:p14="http://schemas.microsoft.com/office/powerpoint/2010/main" val="1767756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6"/>
            <a:ext cx="9603275" cy="835710"/>
          </a:xfrm>
        </p:spPr>
        <p:txBody>
          <a:bodyPr>
            <a:normAutofit/>
          </a:bodyPr>
          <a:lstStyle/>
          <a:p>
            <a:pPr algn="ctr"/>
            <a:r>
              <a:rPr lang="en-US" sz="40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13809" y="1391656"/>
            <a:ext cx="5939407" cy="4645862"/>
          </a:xfrm>
        </p:spPr>
        <p:txBody>
          <a:bodyPr>
            <a:normAutofit/>
          </a:bodyPr>
          <a:lstStyle/>
          <a:p>
            <a:pPr marL="0" indent="0" algn="ctr">
              <a:buNone/>
            </a:pPr>
            <a:r>
              <a:rPr lang="en-US" sz="3200" b="1" u="sng" dirty="0"/>
              <a:t>Perception Matters</a:t>
            </a:r>
          </a:p>
          <a:p>
            <a:endParaRPr lang="en-US" sz="2400" dirty="0"/>
          </a:p>
          <a:p>
            <a:r>
              <a:rPr lang="en-US" sz="2400" dirty="0"/>
              <a:t>There is a 2% difference</a:t>
            </a:r>
          </a:p>
          <a:p>
            <a:r>
              <a:rPr lang="en-US" sz="2400" dirty="0"/>
              <a:t>8610 games</a:t>
            </a:r>
          </a:p>
          <a:p>
            <a:r>
              <a:rPr lang="en-US" sz="2400" dirty="0"/>
              <a:t>0.872 Attempts Per Game</a:t>
            </a:r>
          </a:p>
          <a:p>
            <a:r>
              <a:rPr lang="en-US" sz="2400" dirty="0"/>
              <a:t>Yes there is an advantage, No it isn’t large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03ABDC05-895A-4756-BA76-17BF092E66A9}"/>
              </a:ext>
            </a:extLst>
          </p:cNvPr>
          <p:cNvPicPr>
            <a:picLocks noChangeAspect="1"/>
          </p:cNvPicPr>
          <p:nvPr/>
        </p:nvPicPr>
        <p:blipFill>
          <a:blip r:embed="rId4"/>
          <a:stretch>
            <a:fillRect/>
          </a:stretch>
        </p:blipFill>
        <p:spPr>
          <a:xfrm>
            <a:off x="6253216" y="1525175"/>
            <a:ext cx="5523209" cy="4512343"/>
          </a:xfrm>
          <a:prstGeom prst="rect">
            <a:avLst/>
          </a:prstGeom>
        </p:spPr>
      </p:pic>
    </p:spTree>
    <p:extLst>
      <p:ext uri="{BB962C8B-B14F-4D97-AF65-F5344CB8AC3E}">
        <p14:creationId xmlns:p14="http://schemas.microsoft.com/office/powerpoint/2010/main" val="233850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a:bodyPr>
          <a:lstStyle/>
          <a:p>
            <a:pPr algn="ctr"/>
            <a:r>
              <a:rPr lang="en-US" dirty="0"/>
              <a:t>Findings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79" y="1605180"/>
            <a:ext cx="9603275" cy="3861165"/>
          </a:xfrm>
        </p:spPr>
        <p:txBody>
          <a:bodyPr>
            <a:normAutofit/>
          </a:bodyPr>
          <a:lstStyle/>
          <a:p>
            <a:r>
              <a:rPr lang="en-US" sz="2800" dirty="0"/>
              <a:t>Better free throw shooting teams tend to have more wins</a:t>
            </a:r>
          </a:p>
          <a:p>
            <a:endParaRPr lang="en-US" sz="2800" dirty="0"/>
          </a:p>
          <a:p>
            <a:r>
              <a:rPr lang="en-US" sz="2800" dirty="0"/>
              <a:t>Free Throw Percentage is most closely tied to wins</a:t>
            </a:r>
          </a:p>
          <a:p>
            <a:endParaRPr lang="en-US" sz="2800" dirty="0"/>
          </a:p>
          <a:p>
            <a:r>
              <a:rPr lang="en-US" sz="2800" dirty="0"/>
              <a:t>Yes there is a home court bias but it is not very large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680202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7E85-D367-3F4A-B3C8-38699F9B7802}"/>
              </a:ext>
            </a:extLst>
          </p:cNvPr>
          <p:cNvSpPr>
            <a:spLocks noGrp="1"/>
          </p:cNvSpPr>
          <p:nvPr>
            <p:ph type="title"/>
          </p:nvPr>
        </p:nvSpPr>
        <p:spPr>
          <a:xfrm>
            <a:off x="1451579" y="804519"/>
            <a:ext cx="9603275" cy="1049235"/>
          </a:xfrm>
        </p:spPr>
        <p:txBody>
          <a:bodyPr>
            <a:normAutofit/>
          </a:bodyPr>
          <a:lstStyle/>
          <a:p>
            <a:pPr algn="ctr"/>
            <a:r>
              <a:rPr lang="en-US" dirty="0"/>
              <a:t>Post Mortem:</a:t>
            </a:r>
            <a:br>
              <a:rPr lang="en-US" dirty="0"/>
            </a:br>
            <a:r>
              <a:rPr lang="en-US" dirty="0"/>
              <a:t>What else could be researched</a:t>
            </a:r>
          </a:p>
        </p:txBody>
      </p:sp>
      <p:cxnSp>
        <p:nvCxnSpPr>
          <p:cNvPr id="28" name="Straight Connector 27">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3" descr="A picture containing clipart&#10;&#10;Description automatically generated">
            <a:extLst>
              <a:ext uri="{FF2B5EF4-FFF2-40B4-BE49-F238E27FC236}">
                <a16:creationId xmlns:a16="http://schemas.microsoft.com/office/drawing/2014/main" id="{E305C4CB-F3F5-4D54-9ACF-05B1875F1C2B}"/>
              </a:ext>
            </a:extLst>
          </p:cNvPr>
          <p:cNvPicPr>
            <a:picLocks noChangeAspect="1"/>
          </p:cNvPicPr>
          <p:nvPr/>
        </p:nvPicPr>
        <p:blipFill>
          <a:blip r:embed="rId3"/>
          <a:stretch>
            <a:fillRect/>
          </a:stretch>
        </p:blipFill>
        <p:spPr>
          <a:xfrm>
            <a:off x="11802043" y="6037518"/>
            <a:ext cx="363019" cy="820482"/>
          </a:xfrm>
          <a:prstGeom prst="rect">
            <a:avLst/>
          </a:prstGeom>
        </p:spPr>
      </p:pic>
      <p:graphicFrame>
        <p:nvGraphicFramePr>
          <p:cNvPr id="6" name="Content Placeholder 2">
            <a:extLst>
              <a:ext uri="{FF2B5EF4-FFF2-40B4-BE49-F238E27FC236}">
                <a16:creationId xmlns:a16="http://schemas.microsoft.com/office/drawing/2014/main" id="{D1415EC6-79F1-4421-AF10-D6507AFD31B9}"/>
              </a:ext>
            </a:extLst>
          </p:cNvPr>
          <p:cNvGraphicFramePr>
            <a:graphicFrameLocks noGrp="1"/>
          </p:cNvGraphicFramePr>
          <p:nvPr>
            <p:ph idx="1"/>
            <p:extLst>
              <p:ext uri="{D42A27DB-BD31-4B8C-83A1-F6EECF244321}">
                <p14:modId xmlns:p14="http://schemas.microsoft.com/office/powerpoint/2010/main" val="121563275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7852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719768B7-F901-4188-819F-CE5B25EEF055}"/>
              </a:ext>
            </a:extLst>
          </p:cNvPr>
          <p:cNvPicPr>
            <a:picLocks noGrp="1" noChangeAspect="1"/>
          </p:cNvPicPr>
          <p:nvPr>
            <p:ph idx="1"/>
          </p:nvPr>
        </p:nvPicPr>
        <p:blipFill>
          <a:blip r:embed="rId3"/>
          <a:stretch>
            <a:fillRect/>
          </a:stretch>
        </p:blipFill>
        <p:spPr>
          <a:xfrm>
            <a:off x="1007388" y="1599208"/>
            <a:ext cx="7722659" cy="4438310"/>
          </a:xfrm>
        </p:spPr>
      </p:pic>
      <p:pic>
        <p:nvPicPr>
          <p:cNvPr id="5" name="Picture 4">
            <a:extLst>
              <a:ext uri="{FF2B5EF4-FFF2-40B4-BE49-F238E27FC236}">
                <a16:creationId xmlns:a16="http://schemas.microsoft.com/office/drawing/2014/main" id="{E0F729A1-6BDF-49F7-AA0E-9D65AF9FC22C}"/>
              </a:ext>
            </a:extLst>
          </p:cNvPr>
          <p:cNvPicPr>
            <a:picLocks noChangeAspect="1"/>
          </p:cNvPicPr>
          <p:nvPr/>
        </p:nvPicPr>
        <p:blipFill>
          <a:blip r:embed="rId4"/>
          <a:stretch>
            <a:fillRect/>
          </a:stretch>
        </p:blipFill>
        <p:spPr>
          <a:xfrm>
            <a:off x="9401577" y="696082"/>
            <a:ext cx="2363298" cy="5341436"/>
          </a:xfrm>
          <a:prstGeom prst="rect">
            <a:avLst/>
          </a:prstGeom>
        </p:spPr>
      </p:pic>
      <p:sp>
        <p:nvSpPr>
          <p:cNvPr id="2" name="Rectangle 1">
            <a:extLst>
              <a:ext uri="{FF2B5EF4-FFF2-40B4-BE49-F238E27FC236}">
                <a16:creationId xmlns:a16="http://schemas.microsoft.com/office/drawing/2014/main" id="{0A366836-86EA-4D22-8B45-85B39B409EC4}"/>
              </a:ext>
            </a:extLst>
          </p:cNvPr>
          <p:cNvSpPr/>
          <p:nvPr/>
        </p:nvSpPr>
        <p:spPr>
          <a:xfrm>
            <a:off x="2078627" y="404983"/>
            <a:ext cx="8034745" cy="830997"/>
          </a:xfrm>
          <a:prstGeom prst="rect">
            <a:avLst/>
          </a:prstGeom>
        </p:spPr>
        <p:txBody>
          <a:bodyPr wrap="square">
            <a:spAutoFit/>
          </a:bodyPr>
          <a:lstStyle/>
          <a:p>
            <a:pPr algn="ctr"/>
            <a:r>
              <a:rPr lang="en-US" sz="4800" b="1" dirty="0"/>
              <a:t>Audience Q&amp;A</a:t>
            </a:r>
            <a:endParaRPr lang="en-US" sz="4800" dirty="0"/>
          </a:p>
        </p:txBody>
      </p:sp>
    </p:spTree>
    <p:extLst>
      <p:ext uri="{BB962C8B-B14F-4D97-AF65-F5344CB8AC3E}">
        <p14:creationId xmlns:p14="http://schemas.microsoft.com/office/powerpoint/2010/main" val="392246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B316-DA93-5C42-8124-8D075197A09C}"/>
              </a:ext>
            </a:extLst>
          </p:cNvPr>
          <p:cNvSpPr>
            <a:spLocks noGrp="1"/>
          </p:cNvSpPr>
          <p:nvPr>
            <p:ph type="title"/>
          </p:nvPr>
        </p:nvSpPr>
        <p:spPr>
          <a:xfrm>
            <a:off x="1451579" y="804519"/>
            <a:ext cx="9603275" cy="1049235"/>
          </a:xfrm>
        </p:spPr>
        <p:txBody>
          <a:bodyPr>
            <a:normAutofit fontScale="90000"/>
          </a:bodyPr>
          <a:lstStyle/>
          <a:p>
            <a:pPr algn="ctr"/>
            <a:r>
              <a:rPr lang="en-US" sz="5300" dirty="0"/>
              <a:t>Motivation &amp; Summary</a:t>
            </a:r>
            <a:br>
              <a:rPr lang="en-US" sz="2700" dirty="0"/>
            </a:br>
            <a:br>
              <a:rPr lang="en-US" sz="2700" dirty="0"/>
            </a:br>
            <a:r>
              <a:rPr lang="en-US" sz="2700" dirty="0"/>
              <a:t>  </a:t>
            </a:r>
            <a:br>
              <a:rPr lang="en-US" sz="1300" dirty="0"/>
            </a:br>
            <a:r>
              <a:rPr lang="en-US" sz="1300" dirty="0"/>
              <a:t>	</a:t>
            </a:r>
            <a:br>
              <a:rPr lang="en-US" sz="1300" dirty="0"/>
            </a:br>
            <a:endParaRPr lang="en-US" sz="1300" dirty="0"/>
          </a:p>
        </p:txBody>
      </p:sp>
      <p:pic>
        <p:nvPicPr>
          <p:cNvPr id="5" name="Picture 4">
            <a:extLst>
              <a:ext uri="{FF2B5EF4-FFF2-40B4-BE49-F238E27FC236}">
                <a16:creationId xmlns:a16="http://schemas.microsoft.com/office/drawing/2014/main" id="{12C6ADED-825C-4A3C-85FC-D80F5487839A}"/>
              </a:ext>
            </a:extLst>
          </p:cNvPr>
          <p:cNvPicPr>
            <a:picLocks noChangeAspect="1"/>
          </p:cNvPicPr>
          <p:nvPr/>
        </p:nvPicPr>
        <p:blipFill>
          <a:blip r:embed="rId2"/>
          <a:stretch>
            <a:fillRect/>
          </a:stretch>
        </p:blipFill>
        <p:spPr>
          <a:xfrm>
            <a:off x="11802043" y="6037518"/>
            <a:ext cx="363019" cy="820482"/>
          </a:xfrm>
          <a:prstGeom prst="rect">
            <a:avLst/>
          </a:prstGeom>
        </p:spPr>
      </p:pic>
      <p:sp>
        <p:nvSpPr>
          <p:cNvPr id="6" name="Content Placeholder 5">
            <a:extLst>
              <a:ext uri="{FF2B5EF4-FFF2-40B4-BE49-F238E27FC236}">
                <a16:creationId xmlns:a16="http://schemas.microsoft.com/office/drawing/2014/main" id="{8CBEB9CF-E096-43D5-9450-D2F990614CBF}"/>
              </a:ext>
            </a:extLst>
          </p:cNvPr>
          <p:cNvSpPr>
            <a:spLocks noGrp="1"/>
          </p:cNvSpPr>
          <p:nvPr>
            <p:ph idx="1"/>
          </p:nvPr>
        </p:nvSpPr>
        <p:spPr/>
        <p:txBody>
          <a:bodyPr/>
          <a:lstStyle/>
          <a:p>
            <a:r>
              <a:rPr lang="en-US" sz="3200" dirty="0"/>
              <a:t>Do free throws impact a team’s win total</a:t>
            </a:r>
          </a:p>
          <a:p>
            <a:pPr>
              <a:buFont typeface="Wingdings" panose="05000000000000000000" pitchFamily="2" charset="2"/>
              <a:buChar char="Ø"/>
            </a:pPr>
            <a:endParaRPr lang="en-US" sz="3200" dirty="0"/>
          </a:p>
          <a:p>
            <a:r>
              <a:rPr lang="en-US" sz="3200" dirty="0"/>
              <a:t>If a team has a higher free throw percentage, then they will have more wins</a:t>
            </a:r>
          </a:p>
          <a:p>
            <a:pPr>
              <a:buFont typeface="Wingdings" panose="05000000000000000000" pitchFamily="2" charset="2"/>
              <a:buChar char="Ø"/>
            </a:pPr>
            <a:endParaRPr lang="en-US" sz="3200" dirty="0"/>
          </a:p>
          <a:p>
            <a:pPr lvl="1"/>
            <a:endParaRPr lang="en-US" sz="2000" dirty="0"/>
          </a:p>
          <a:p>
            <a:pPr marL="0" indent="0">
              <a:buNone/>
            </a:pPr>
            <a:endParaRPr lang="en-US" sz="2200" dirty="0"/>
          </a:p>
        </p:txBody>
      </p:sp>
    </p:spTree>
    <p:extLst>
      <p:ext uri="{BB962C8B-B14F-4D97-AF65-F5344CB8AC3E}">
        <p14:creationId xmlns:p14="http://schemas.microsoft.com/office/powerpoint/2010/main" val="62839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7B45-5647-6247-B187-C1506778E6B8}"/>
              </a:ext>
            </a:extLst>
          </p:cNvPr>
          <p:cNvSpPr>
            <a:spLocks noGrp="1"/>
          </p:cNvSpPr>
          <p:nvPr>
            <p:ph type="title"/>
          </p:nvPr>
        </p:nvSpPr>
        <p:spPr>
          <a:xfrm>
            <a:off x="1451579" y="458291"/>
            <a:ext cx="9603275" cy="631955"/>
          </a:xfrm>
        </p:spPr>
        <p:txBody>
          <a:bodyPr>
            <a:noAutofit/>
          </a:bodyPr>
          <a:lstStyle/>
          <a:p>
            <a:pPr algn="ctr"/>
            <a:r>
              <a:rPr lang="en-US" sz="4800" dirty="0"/>
              <a:t>Questions</a:t>
            </a:r>
            <a:br>
              <a:rPr lang="en-US" sz="4000" dirty="0"/>
            </a:br>
            <a:endParaRPr lang="en-US" sz="4000" dirty="0"/>
          </a:p>
        </p:txBody>
      </p:sp>
      <p:sp>
        <p:nvSpPr>
          <p:cNvPr id="3" name="Content Placeholder 2">
            <a:extLst>
              <a:ext uri="{FF2B5EF4-FFF2-40B4-BE49-F238E27FC236}">
                <a16:creationId xmlns:a16="http://schemas.microsoft.com/office/drawing/2014/main" id="{3B433C74-BAA4-0D44-97FD-A249D1D8BC60}"/>
              </a:ext>
            </a:extLst>
          </p:cNvPr>
          <p:cNvSpPr>
            <a:spLocks noGrp="1"/>
          </p:cNvSpPr>
          <p:nvPr>
            <p:ph idx="1"/>
          </p:nvPr>
        </p:nvSpPr>
        <p:spPr>
          <a:xfrm>
            <a:off x="1451579" y="1488832"/>
            <a:ext cx="9603275" cy="4548686"/>
          </a:xfrm>
        </p:spPr>
        <p:txBody>
          <a:bodyPr>
            <a:normAutofit lnSpcReduction="10000"/>
          </a:bodyPr>
          <a:lstStyle/>
          <a:p>
            <a:pPr>
              <a:buFont typeface="Arial" panose="020B0604020202020204" pitchFamily="34" charset="0"/>
              <a:buChar char="•"/>
            </a:pPr>
            <a:r>
              <a:rPr lang="en-US" sz="2800" dirty="0"/>
              <a:t>Do teams that win more games have a higher free throw percentage?</a:t>
            </a:r>
          </a:p>
          <a:p>
            <a:pPr>
              <a:buFont typeface="Arial" panose="020B0604020202020204" pitchFamily="34" charset="0"/>
              <a:buChar char="•"/>
            </a:pPr>
            <a:endParaRPr lang="en-US" sz="2800" dirty="0"/>
          </a:p>
          <a:p>
            <a:pPr>
              <a:buFont typeface="Arial" panose="020B0604020202020204" pitchFamily="34" charset="0"/>
              <a:buChar char="•"/>
            </a:pPr>
            <a:r>
              <a:rPr lang="en-US" sz="2800" dirty="0"/>
              <a:t>Do other Free Throw statistics show a greater impact on a teams ability to win games?</a:t>
            </a:r>
          </a:p>
          <a:p>
            <a:pPr>
              <a:buFont typeface="Arial" panose="020B0604020202020204" pitchFamily="34" charset="0"/>
              <a:buChar char="•"/>
            </a:pPr>
            <a:endParaRPr lang="en-US" sz="2800" dirty="0"/>
          </a:p>
          <a:p>
            <a:pPr>
              <a:buFont typeface="Arial" panose="020B0604020202020204" pitchFamily="34" charset="0"/>
              <a:buChar char="•"/>
            </a:pPr>
            <a:r>
              <a:rPr lang="en-US" sz="2800" dirty="0"/>
              <a:t>Is there a bias in free throw attempts toward the home team?</a:t>
            </a:r>
            <a:br>
              <a:rPr lang="en-US" sz="2800" dirty="0"/>
            </a:br>
            <a:endParaRPr lang="en-US" sz="2800" dirty="0"/>
          </a:p>
          <a:p>
            <a:pPr>
              <a:buFont typeface="Arial" panose="020B0604020202020204" pitchFamily="34" charset="0"/>
              <a:buChar char="•"/>
            </a:pPr>
            <a:endParaRPr lang="en-US" sz="24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816EB9F-D387-453A-855C-207DD987A227}"/>
              </a:ext>
            </a:extLst>
          </p:cNvPr>
          <p:cNvPicPr>
            <a:picLocks noChangeAspect="1"/>
          </p:cNvPicPr>
          <p:nvPr/>
        </p:nvPicPr>
        <p:blipFill>
          <a:blip r:embed="rId2"/>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219898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6" name="Picture 5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2" name="Rectangle 6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BABA5E6-DB50-CD47-8729-DA59F1AF025E}"/>
              </a:ext>
            </a:extLst>
          </p:cNvPr>
          <p:cNvSpPr>
            <a:spLocks noGrp="1"/>
          </p:cNvSpPr>
          <p:nvPr>
            <p:ph type="title"/>
          </p:nvPr>
        </p:nvSpPr>
        <p:spPr>
          <a:xfrm>
            <a:off x="1737635" y="5218586"/>
            <a:ext cx="8637073" cy="558063"/>
          </a:xfrm>
        </p:spPr>
        <p:txBody>
          <a:bodyPr vert="horz" lIns="91440" tIns="45720" rIns="91440" bIns="0" rtlCol="0" anchor="b">
            <a:noAutofit/>
          </a:bodyPr>
          <a:lstStyle/>
          <a:p>
            <a:pPr algn="ctr"/>
            <a:r>
              <a:rPr lang="en-US" sz="4800" dirty="0"/>
              <a:t>Our Data Source</a:t>
            </a:r>
          </a:p>
        </p:txBody>
      </p:sp>
      <p:pic>
        <p:nvPicPr>
          <p:cNvPr id="6" name="Picture 5">
            <a:extLst>
              <a:ext uri="{FF2B5EF4-FFF2-40B4-BE49-F238E27FC236}">
                <a16:creationId xmlns:a16="http://schemas.microsoft.com/office/drawing/2014/main" id="{9FA96B2D-16E6-49F0-B890-73C764E31398}"/>
              </a:ext>
            </a:extLst>
          </p:cNvPr>
          <p:cNvPicPr>
            <a:picLocks noChangeAspect="1"/>
          </p:cNvPicPr>
          <p:nvPr/>
        </p:nvPicPr>
        <p:blipFill>
          <a:blip r:embed="rId4"/>
          <a:stretch>
            <a:fillRect/>
          </a:stretch>
        </p:blipFill>
        <p:spPr>
          <a:xfrm>
            <a:off x="456136" y="193579"/>
            <a:ext cx="5183730" cy="4737906"/>
          </a:xfrm>
          <a:prstGeom prst="rect">
            <a:avLst/>
          </a:prstGeom>
        </p:spPr>
      </p:pic>
      <p:pic>
        <p:nvPicPr>
          <p:cNvPr id="24" name="Content Placeholder 4">
            <a:extLst>
              <a:ext uri="{FF2B5EF4-FFF2-40B4-BE49-F238E27FC236}">
                <a16:creationId xmlns:a16="http://schemas.microsoft.com/office/drawing/2014/main" id="{7A7FC0E7-04C2-49EA-85A1-21621F27D001}"/>
              </a:ext>
            </a:extLst>
          </p:cNvPr>
          <p:cNvPicPr>
            <a:picLocks noGrp="1" noChangeAspect="1"/>
          </p:cNvPicPr>
          <p:nvPr>
            <p:ph idx="1"/>
          </p:nvPr>
        </p:nvPicPr>
        <p:blipFill>
          <a:blip r:embed="rId5"/>
          <a:stretch>
            <a:fillRect/>
          </a:stretch>
        </p:blipFill>
        <p:spPr>
          <a:xfrm>
            <a:off x="6096000" y="131912"/>
            <a:ext cx="5729717" cy="4769990"/>
          </a:xfrm>
          <a:prstGeom prst="rect">
            <a:avLst/>
          </a:prstGeom>
        </p:spPr>
      </p:pic>
      <p:cxnSp>
        <p:nvCxnSpPr>
          <p:cNvPr id="66" name="Straight Connector 6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8" name="Picture 6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0" name="Straight Connector 6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4025A72-5DB8-4975-9D13-82E70F77AD5C}"/>
              </a:ext>
            </a:extLst>
          </p:cNvPr>
          <p:cNvPicPr>
            <a:picLocks noChangeAspect="1"/>
          </p:cNvPicPr>
          <p:nvPr/>
        </p:nvPicPr>
        <p:blipFill>
          <a:blip r:embed="rId6"/>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0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8926A09-A7B9-7747-9BCE-289084CBA68D}"/>
              </a:ext>
            </a:extLst>
          </p:cNvPr>
          <p:cNvSpPr>
            <a:spLocks noGrp="1"/>
          </p:cNvSpPr>
          <p:nvPr>
            <p:ph type="title"/>
          </p:nvPr>
        </p:nvSpPr>
        <p:spPr>
          <a:xfrm>
            <a:off x="1453897" y="630316"/>
            <a:ext cx="9748381" cy="898617"/>
          </a:xfrm>
        </p:spPr>
        <p:txBody>
          <a:bodyPr>
            <a:normAutofit/>
          </a:bodyPr>
          <a:lstStyle/>
          <a:p>
            <a:pPr algn="ctr"/>
            <a:r>
              <a:rPr lang="en-US" sz="4800" dirty="0"/>
              <a:t>Data Clean-Up &amp; Exploration</a:t>
            </a:r>
          </a:p>
        </p:txBody>
      </p:sp>
      <p:sp>
        <p:nvSpPr>
          <p:cNvPr id="15" name="Rectangle 14">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C41555B-4DC6-4B49-8D99-76AEEC568B87}"/>
              </a:ext>
            </a:extLst>
          </p:cNvPr>
          <p:cNvSpPr>
            <a:spLocks noGrp="1"/>
          </p:cNvSpPr>
          <p:nvPr>
            <p:ph idx="1"/>
          </p:nvPr>
        </p:nvSpPr>
        <p:spPr>
          <a:xfrm>
            <a:off x="426835" y="2015732"/>
            <a:ext cx="6575102" cy="3450613"/>
          </a:xfrm>
        </p:spPr>
        <p:txBody>
          <a:bodyPr>
            <a:normAutofit/>
          </a:bodyPr>
          <a:lstStyle/>
          <a:p>
            <a:r>
              <a:rPr lang="en-US" sz="3200" dirty="0"/>
              <a:t>Game venue data</a:t>
            </a:r>
          </a:p>
          <a:p>
            <a:pPr lvl="1"/>
            <a:r>
              <a:rPr lang="en-US" sz="2400" dirty="0"/>
              <a:t>Problem discovery due to team ranks</a:t>
            </a:r>
          </a:p>
          <a:p>
            <a:endParaRPr lang="en-US" dirty="0"/>
          </a:p>
          <a:p>
            <a:r>
              <a:rPr lang="en-US" sz="3200" dirty="0"/>
              <a:t>Franchise name changes</a:t>
            </a:r>
          </a:p>
          <a:p>
            <a:pPr lvl="1"/>
            <a:r>
              <a:rPr lang="en-US" sz="2400" dirty="0"/>
              <a:t>More than 30 teams</a:t>
            </a:r>
          </a:p>
          <a:p>
            <a:pPr marL="457200" lvl="1" indent="0">
              <a:buNone/>
            </a:pPr>
            <a:endParaRPr lang="en-US" dirty="0"/>
          </a:p>
        </p:txBody>
      </p:sp>
      <p:pic>
        <p:nvPicPr>
          <p:cNvPr id="5" name="Picture 4">
            <a:extLst>
              <a:ext uri="{FF2B5EF4-FFF2-40B4-BE49-F238E27FC236}">
                <a16:creationId xmlns:a16="http://schemas.microsoft.com/office/drawing/2014/main" id="{0C6E20E6-3730-4E12-AAEB-E31C473F854F}"/>
              </a:ext>
            </a:extLst>
          </p:cNvPr>
          <p:cNvPicPr>
            <a:picLocks noChangeAspect="1"/>
          </p:cNvPicPr>
          <p:nvPr/>
        </p:nvPicPr>
        <p:blipFill>
          <a:blip r:embed="rId3"/>
          <a:stretch>
            <a:fillRect/>
          </a:stretch>
        </p:blipFill>
        <p:spPr>
          <a:xfrm>
            <a:off x="7127442" y="2952618"/>
            <a:ext cx="4637723" cy="2980184"/>
          </a:xfrm>
          <a:prstGeom prst="rect">
            <a:avLst/>
          </a:prstGeom>
        </p:spPr>
      </p:pic>
      <p:pic>
        <p:nvPicPr>
          <p:cNvPr id="6" name="Picture 5">
            <a:extLst>
              <a:ext uri="{FF2B5EF4-FFF2-40B4-BE49-F238E27FC236}">
                <a16:creationId xmlns:a16="http://schemas.microsoft.com/office/drawing/2014/main" id="{D36BC18D-9263-4CB9-8B64-9AA92B3306EC}"/>
              </a:ext>
            </a:extLst>
          </p:cNvPr>
          <p:cNvPicPr>
            <a:picLocks noChangeAspect="1"/>
          </p:cNvPicPr>
          <p:nvPr/>
        </p:nvPicPr>
        <p:blipFill>
          <a:blip r:embed="rId4"/>
          <a:stretch>
            <a:fillRect/>
          </a:stretch>
        </p:blipFill>
        <p:spPr>
          <a:xfrm>
            <a:off x="7127442" y="1572617"/>
            <a:ext cx="4074836" cy="1358278"/>
          </a:xfrm>
          <a:prstGeom prst="rect">
            <a:avLst/>
          </a:prstGeom>
        </p:spPr>
      </p:pic>
      <p:pic>
        <p:nvPicPr>
          <p:cNvPr id="17" name="Picture 16">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F2E176A-46F5-4A08-807C-AAE62D0C647D}"/>
              </a:ext>
            </a:extLst>
          </p:cNvPr>
          <p:cNvPicPr>
            <a:picLocks noChangeAspect="1"/>
          </p:cNvPicPr>
          <p:nvPr/>
        </p:nvPicPr>
        <p:blipFill>
          <a:blip r:embed="rId6"/>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67027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8" y="486845"/>
            <a:ext cx="9603275" cy="713658"/>
          </a:xfrm>
        </p:spPr>
        <p:txBody>
          <a:bodyPr>
            <a:noAutofit/>
          </a:bodyPr>
          <a:lstStyle/>
          <a:p>
            <a:pPr algn="ctr"/>
            <a:r>
              <a:rPr lang="en-US" sz="4800" dirty="0"/>
              <a:t>Data Analysis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08449" y="1488294"/>
            <a:ext cx="6044767" cy="3904604"/>
          </a:xfrm>
        </p:spPr>
        <p:txBody>
          <a:bodyPr/>
          <a:lstStyle/>
          <a:p>
            <a:pPr marL="0" indent="0" algn="ctr">
              <a:buNone/>
            </a:pPr>
            <a:r>
              <a:rPr lang="en-US" sz="2800" b="1" u="sng" dirty="0"/>
              <a:t>Do teams with a higher free throw percentage win more games?</a:t>
            </a:r>
            <a:endParaRPr lang="en-US" sz="1800" dirty="0"/>
          </a:p>
          <a:p>
            <a:pPr>
              <a:lnSpc>
                <a:spcPct val="100000"/>
              </a:lnSpc>
            </a:pPr>
            <a:endParaRPr lang="en-US" sz="1800" dirty="0"/>
          </a:p>
          <a:p>
            <a:pPr>
              <a:lnSpc>
                <a:spcPct val="100000"/>
              </a:lnSpc>
            </a:pPr>
            <a:r>
              <a:rPr lang="en-US" sz="2400" dirty="0"/>
              <a:t>There is an upward trend but it is not very distinct.</a:t>
            </a:r>
          </a:p>
          <a:p>
            <a:pPr lvl="1"/>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EEA68E6F-E8B1-4ADB-B218-28562C3C8B4D}"/>
              </a:ext>
            </a:extLst>
          </p:cNvPr>
          <p:cNvPicPr>
            <a:picLocks noChangeAspect="1"/>
          </p:cNvPicPr>
          <p:nvPr/>
        </p:nvPicPr>
        <p:blipFill>
          <a:blip r:embed="rId4"/>
          <a:stretch>
            <a:fillRect/>
          </a:stretch>
        </p:blipFill>
        <p:spPr>
          <a:xfrm>
            <a:off x="6253216" y="1568989"/>
            <a:ext cx="5629643" cy="3823909"/>
          </a:xfrm>
          <a:prstGeom prst="rect">
            <a:avLst/>
          </a:prstGeom>
        </p:spPr>
      </p:pic>
    </p:spTree>
    <p:extLst>
      <p:ext uri="{BB962C8B-B14F-4D97-AF65-F5344CB8AC3E}">
        <p14:creationId xmlns:p14="http://schemas.microsoft.com/office/powerpoint/2010/main" val="379712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39969"/>
            <a:ext cx="9895009" cy="771109"/>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20741" y="1477108"/>
            <a:ext cx="4679505" cy="4340986"/>
          </a:xfrm>
        </p:spPr>
        <p:txBody>
          <a:bodyPr>
            <a:normAutofit/>
          </a:bodyPr>
          <a:lstStyle/>
          <a:p>
            <a:endParaRPr lang="en-US" sz="2400" dirty="0"/>
          </a:p>
          <a:p>
            <a:r>
              <a:rPr lang="en-US" sz="2800" dirty="0"/>
              <a:t>The upper mean plus one standard deviation is White</a:t>
            </a:r>
          </a:p>
          <a:p>
            <a:r>
              <a:rPr lang="en-US" sz="2800" dirty="0"/>
              <a:t>The lower mean plus one standard deviation is Red</a:t>
            </a:r>
          </a:p>
          <a:p>
            <a:r>
              <a:rPr lang="en-US" sz="2800" dirty="0"/>
              <a:t>Average Wins are 41</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32FA346C-F267-4C01-844F-D3B499B29475}"/>
              </a:ext>
            </a:extLst>
          </p:cNvPr>
          <p:cNvPicPr>
            <a:picLocks noChangeAspect="1"/>
          </p:cNvPicPr>
          <p:nvPr/>
        </p:nvPicPr>
        <p:blipFill>
          <a:blip r:embed="rId4"/>
          <a:stretch>
            <a:fillRect/>
          </a:stretch>
        </p:blipFill>
        <p:spPr>
          <a:xfrm>
            <a:off x="4799646" y="1477108"/>
            <a:ext cx="7171613" cy="4560410"/>
          </a:xfrm>
          <a:prstGeom prst="rect">
            <a:avLst/>
          </a:prstGeom>
        </p:spPr>
      </p:pic>
    </p:spTree>
    <p:extLst>
      <p:ext uri="{BB962C8B-B14F-4D97-AF65-F5344CB8AC3E}">
        <p14:creationId xmlns:p14="http://schemas.microsoft.com/office/powerpoint/2010/main" val="403435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8" y="425177"/>
            <a:ext cx="9603275" cy="680727"/>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23643" y="1456313"/>
            <a:ext cx="5929574" cy="4440877"/>
          </a:xfrm>
        </p:spPr>
        <p:txBody>
          <a:bodyPr>
            <a:normAutofit/>
          </a:bodyPr>
          <a:lstStyle/>
          <a:p>
            <a:pPr marL="0" indent="0" algn="ctr">
              <a:buNone/>
            </a:pPr>
            <a:r>
              <a:rPr lang="en-US" sz="3600" b="1" u="sng" dirty="0"/>
              <a:t>Win Rank &amp; Free Throw Percentage</a:t>
            </a:r>
          </a:p>
          <a:p>
            <a:r>
              <a:rPr lang="en-US" sz="2800" dirty="0"/>
              <a:t>Average Free Throw Percentage for each rank</a:t>
            </a:r>
          </a:p>
          <a:p>
            <a:r>
              <a:rPr lang="en-US" sz="2800" dirty="0"/>
              <a:t>Doesn’t follow an individual team</a:t>
            </a:r>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DAA7C081-CD5B-4152-A0DB-C47DF48C19D5}"/>
              </a:ext>
            </a:extLst>
          </p:cNvPr>
          <p:cNvPicPr>
            <a:picLocks noChangeAspect="1"/>
          </p:cNvPicPr>
          <p:nvPr/>
        </p:nvPicPr>
        <p:blipFill>
          <a:blip r:embed="rId4"/>
          <a:stretch>
            <a:fillRect/>
          </a:stretch>
        </p:blipFill>
        <p:spPr>
          <a:xfrm>
            <a:off x="6253217" y="1456313"/>
            <a:ext cx="5740846" cy="4479495"/>
          </a:xfrm>
          <a:prstGeom prst="rect">
            <a:avLst/>
          </a:prstGeom>
        </p:spPr>
      </p:pic>
    </p:spTree>
    <p:extLst>
      <p:ext uri="{BB962C8B-B14F-4D97-AF65-F5344CB8AC3E}">
        <p14:creationId xmlns:p14="http://schemas.microsoft.com/office/powerpoint/2010/main" val="363449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446691"/>
            <a:ext cx="9603275" cy="745317"/>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89957" y="1500554"/>
            <a:ext cx="6548725" cy="4337538"/>
          </a:xfrm>
        </p:spPr>
        <p:txBody>
          <a:bodyPr>
            <a:normAutofit fontScale="92500"/>
          </a:bodyPr>
          <a:lstStyle/>
          <a:p>
            <a:pPr marL="0" indent="0" algn="ctr">
              <a:buNone/>
            </a:pPr>
            <a:r>
              <a:rPr lang="en-US" sz="3600" b="1" u="sng" dirty="0"/>
              <a:t>Outside the Norm </a:t>
            </a:r>
          </a:p>
          <a:p>
            <a:r>
              <a:rPr lang="en-US" sz="2800" dirty="0"/>
              <a:t>What Contributes More</a:t>
            </a:r>
          </a:p>
          <a:p>
            <a:r>
              <a:rPr lang="en-US" sz="2800" dirty="0"/>
              <a:t>Mean and Standard deviation </a:t>
            </a:r>
          </a:p>
          <a:p>
            <a:r>
              <a:rPr lang="en-US" sz="2800" dirty="0"/>
              <a:t>Teams outside the Standard Deviation</a:t>
            </a:r>
          </a:p>
          <a:p>
            <a:r>
              <a:rPr lang="en-US" sz="2800" dirty="0"/>
              <a:t>Compared the average of those populations with an average of the total population.</a:t>
            </a:r>
          </a:p>
          <a:p>
            <a:r>
              <a:rPr lang="en-US" sz="2800" dirty="0"/>
              <a:t>What contributes most on the edges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BB214AF5-DE4C-4A36-B1B0-9D8F27025194}"/>
              </a:ext>
            </a:extLst>
          </p:cNvPr>
          <p:cNvPicPr>
            <a:picLocks noChangeAspect="1"/>
          </p:cNvPicPr>
          <p:nvPr/>
        </p:nvPicPr>
        <p:blipFill>
          <a:blip r:embed="rId4"/>
          <a:stretch>
            <a:fillRect/>
          </a:stretch>
        </p:blipFill>
        <p:spPr>
          <a:xfrm>
            <a:off x="6938682" y="2549618"/>
            <a:ext cx="4655549" cy="1758763"/>
          </a:xfrm>
          <a:prstGeom prst="rect">
            <a:avLst/>
          </a:prstGeom>
        </p:spPr>
      </p:pic>
    </p:spTree>
    <p:extLst>
      <p:ext uri="{BB962C8B-B14F-4D97-AF65-F5344CB8AC3E}">
        <p14:creationId xmlns:p14="http://schemas.microsoft.com/office/powerpoint/2010/main" val="37696463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1133</Words>
  <Application>Microsoft Office PowerPoint</Application>
  <PresentationFormat>Widescreen</PresentationFormat>
  <Paragraphs>134</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Wingdings</vt:lpstr>
      <vt:lpstr>Gallery</vt:lpstr>
      <vt:lpstr> Taking a  shot at free throws</vt:lpstr>
      <vt:lpstr>Motivation &amp; Summary       </vt:lpstr>
      <vt:lpstr>Questions </vt:lpstr>
      <vt:lpstr>Our Data Source</vt:lpstr>
      <vt:lpstr>Data Clean-Up &amp; Exploration</vt:lpstr>
      <vt:lpstr>Data Analysis</vt:lpstr>
      <vt:lpstr>Data Analysis (Cont.)</vt:lpstr>
      <vt:lpstr>Data Analysis (Cont.)</vt:lpstr>
      <vt:lpstr>Data Analysis (Cont.)</vt:lpstr>
      <vt:lpstr>Data Analysis (Cont.)</vt:lpstr>
      <vt:lpstr>Data Analysis (Cont.)</vt:lpstr>
      <vt:lpstr>Data Analysis (Cont.)</vt:lpstr>
      <vt:lpstr>Findings</vt:lpstr>
      <vt:lpstr>Post Mortem: What else could be researched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Taking a shot   at free throws</dc:title>
  <dc:creator>Chidera Nwaubi</dc:creator>
  <cp:lastModifiedBy>Isaac Winters</cp:lastModifiedBy>
  <cp:revision>35</cp:revision>
  <dcterms:created xsi:type="dcterms:W3CDTF">2019-04-12T15:00:10Z</dcterms:created>
  <dcterms:modified xsi:type="dcterms:W3CDTF">2019-04-13T13:56:22Z</dcterms:modified>
</cp:coreProperties>
</file>